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handoutMasterIdLst>
    <p:handoutMasterId r:id="rId17"/>
  </p:handoutMasterIdLst>
  <p:sldIdLst>
    <p:sldId id="582" r:id="rId3"/>
    <p:sldId id="607" r:id="rId4"/>
    <p:sldId id="579" r:id="rId5"/>
    <p:sldId id="586" r:id="rId6"/>
    <p:sldId id="598" r:id="rId7"/>
    <p:sldId id="618" r:id="rId8"/>
    <p:sldId id="620" r:id="rId9"/>
    <p:sldId id="583" r:id="rId10"/>
    <p:sldId id="585" r:id="rId11"/>
    <p:sldId id="619" r:id="rId12"/>
    <p:sldId id="621" r:id="rId13"/>
    <p:sldId id="622" r:id="rId14"/>
    <p:sldId id="546" r:id="rId15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E401"/>
    <a:srgbClr val="FFF8E5"/>
    <a:srgbClr val="FFFC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สไตล์สีอ่อน 1 - เน้น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สไตล์สีปานกลาง 1 - เน้น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สไตล์สีอ่อน 2 - เน้น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สไตล์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สไตล์สีอ่อน 3 - เน้น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01" autoAdjust="0"/>
    <p:restoredTop sz="94660"/>
  </p:normalViewPr>
  <p:slideViewPr>
    <p:cSldViewPr snapToGrid="0">
      <p:cViewPr varScale="1">
        <p:scale>
          <a:sx n="84" d="100"/>
          <a:sy n="84" d="100"/>
        </p:scale>
        <p:origin x="51" y="2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29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D89EAC4-A9E6-485C-A5C1-C3D5D3B6AC7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0C3CA6-CD16-4823-BE84-9DD70865A33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F70CA-76DA-4DFA-BA7F-5C63A9736858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DAF2D1-B4E4-4A34-BC2E-E198EBC9EA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4A19C1-06E6-4AFA-BBEF-A58D7E89F1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1B1A18-C10F-4FEA-9292-220D5A962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93936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353F671-7333-44CD-9072-8C3CEEC420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D9983C-7358-4A1E-947C-789FAB89EDF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4D8BE-4265-4805-8795-14D6DFA4619B}" type="datetimeFigureOut">
              <a:rPr lang="th-TH" smtClean="0"/>
              <a:t>24/02/63</a:t>
            </a:fld>
            <a:endParaRPr lang="th-TH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CE7B4CF-0777-4364-9827-22107877B8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73237FF-D3DF-4858-94FA-92ED210C1A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DE8BBD-2803-4BFE-8B78-78FBEAFFCAF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C2D8F4-B20C-4D9B-8C23-A2D2C41538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50117-2E01-4ACF-B4CF-565651E4C157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50117-2E01-4ACF-B4CF-565651E4C157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85772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20CE5-982D-43A0-98CF-2A0FF5CF4ADF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04079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20CE5-982D-43A0-98CF-2A0FF5CF4ADF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04079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51944-7870-4D6D-A19D-B4B819BB4D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65BF44-819C-438A-B8B0-A226529415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4AAB89-2EBC-431C-B865-BCEF8A43C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4229D-F332-433F-9213-9B320654DA33}" type="datetime1">
              <a:rPr lang="th-TH" smtClean="0"/>
              <a:t>24/02/63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E4827-3145-48B6-A9AA-427DEF4AD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FD210-66A6-4689-A441-C984EEB4F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4953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85D09-FF10-4DCA-A156-E6CCE8E5B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0E7C53-6886-4660-82FB-ABFDBC0F67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3CFB11-FED8-4D7D-AA62-A6AF5665C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39AE-9FED-4068-924A-6EC9BA179325}" type="datetime1">
              <a:rPr lang="th-TH" smtClean="0"/>
              <a:t>24/02/63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D56A53-7092-4C64-8455-A0EAEB45C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7CE5A8-69ED-464B-8C2F-F3095444A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5838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420496-BF4A-470C-BF50-23975F2DD9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671E7-842A-4854-9E97-58603E7639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5D4138-7978-4F7A-8004-BCB97D414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A42C-F76F-49EE-8272-F93B77F64744}" type="datetime1">
              <a:rPr lang="th-TH" smtClean="0"/>
              <a:t>24/02/63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0019BE-C86B-4AB8-9EAD-D791D6D21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2EF0B2-C88E-4DF6-9523-F9495CF08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137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924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121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85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8146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6903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731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885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725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264-804E-460B-AE20-0EFA6A5E5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52DC7F-C656-45DA-94A4-A9E9A2A71B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03A1A0-0023-4C50-AD41-111FB92CF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4C401-F41A-4854-9DCE-12A38CBFB711}" type="datetime1">
              <a:rPr lang="th-TH" smtClean="0"/>
              <a:t>24/02/63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73C4B-EED2-4F84-8EEA-D3124BC6C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68239-A944-42BF-B16B-1B1E02AFE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34279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860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013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533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6CF4B-1B68-403B-ADD0-03B4BC467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6387F5-D9BE-41FC-8800-7E789135BD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893D69-E171-4F66-900C-AB116AA9D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81DB-9876-4981-9BE9-B783F1A3899A}" type="datetime1">
              <a:rPr lang="th-TH" smtClean="0"/>
              <a:t>24/02/63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61E57B-6F2D-4787-A8CF-4D9743752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9DCEE-386C-4A07-B018-8F29D77AC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7365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55229-E14B-470B-AC99-FA212C447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9F5FAF-A525-4F67-ACE1-D76E32D79E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3815F7-EB0F-44B7-BA82-59DA51D1DF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1C22B7-115C-4730-9FC1-BDD42C869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09E48-526C-467A-82CC-CC30C57E8E47}" type="datetime1">
              <a:rPr lang="th-TH" smtClean="0"/>
              <a:t>24/02/63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5B099-A928-401F-BA78-E159B95B5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ADD41D-DE26-4EC2-9165-631043035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4108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C6F27-8E2F-47A6-AFEE-DF6B2F93B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0C1CB4-CA60-45D8-9B44-347542C81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BA2989-DA29-4076-B6D8-3732F2D18A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DEB6B3-F7D5-4FA0-BBF3-9C476D0DB3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017B06-6760-41D6-BC5D-ACDFD12F82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53D858-F3D3-4908-9DFA-632F173BB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E7E-EBD5-4E26-BCEF-E13C958D4282}" type="datetime1">
              <a:rPr lang="th-TH" smtClean="0"/>
              <a:t>24/02/63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DE16FA-21CF-43FC-88F6-D9F1C2609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52C860-6604-4920-8D42-52078A107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2741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FBDEB-1DF3-47B8-812E-360B6C47D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DB1491-2AA9-40E2-AFA3-B55EFFC95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B8129-3DA9-4538-A2FF-9FB08F96C5C0}" type="datetime1">
              <a:rPr lang="th-TH" smtClean="0"/>
              <a:t>24/02/63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C8C2A2-C61E-49B7-A002-C52AA284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5EC3EA-FE66-478C-B540-BB1E066F5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739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C30539-7A17-4263-8E51-AD382642C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D90A-2342-4383-B4A0-C72F7B677509}" type="datetime1">
              <a:rPr lang="th-TH" smtClean="0"/>
              <a:t>24/02/63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21850-865F-4EB1-AE4B-65975FD2F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46BC67-A6C7-493A-81AC-880FE6CED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8546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E7028-9339-4529-BF69-1C3151672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01D63-B1B1-4690-953D-B65075008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0C8371-45AB-4183-9C2F-FCE5E2D174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00CAB-D085-424D-9CD0-694481AF0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B0A83-0EA2-4147-A9FF-FB161F4A4A29}" type="datetime1">
              <a:rPr lang="th-TH" smtClean="0"/>
              <a:t>24/02/63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B8F369-DB87-49DC-813F-258D65DAE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627DBC-26FC-4515-9259-07E1BC0B8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964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C8B1D-7DD1-4BFC-ACE5-7139A3298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F46D8B-D0B0-4B37-B2F7-4B4F94C234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ABEBF2-1F02-4F0F-8223-5E6D379C25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DBAD1E-D5D9-49BC-9C5B-4E89BAA6E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89B38-BDBA-4DB9-A541-43DBC6EAB955}" type="datetime1">
              <a:rPr lang="th-TH" smtClean="0"/>
              <a:t>24/02/63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2A5B52-A6B0-4DE2-95DA-6E2FD91E8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A721C0-A7F3-41D1-847C-81CA1D124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2008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307CC0-45AC-4A3F-8EF3-7B68027B8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7E5C44-1020-495A-81BA-6722DCC7D1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12DFE-3355-43CC-9C6D-1F7EC4D3BD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E8684-B6F5-4D93-ACEF-FEFBE6651262}" type="datetime1">
              <a:rPr lang="th-TH" smtClean="0"/>
              <a:t>24/02/63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40A3EC-8C53-4884-8799-01194DB9FE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C8B121-99D0-46B7-8521-634C57175C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06DE0-3ABB-4C51-A32A-EECDB2EDCA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106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15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hyperlink" Target="mailto:dcd@depa.or.th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5.jpg"/><Relationship Id="rId7" Type="http://schemas.openxmlformats.org/officeDocument/2006/relationships/hyperlink" Target="mailto:dcd@depa.or.th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92168CF-2C17-4995-B4E0-7956482A892F}"/>
              </a:ext>
            </a:extLst>
          </p:cNvPr>
          <p:cNvSpPr txBox="1"/>
          <p:nvPr/>
        </p:nvSpPr>
        <p:spPr>
          <a:xfrm>
            <a:off x="185013" y="144669"/>
            <a:ext cx="11901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4000" b="1" dirty="0">
                <a:latin typeface="DilleniaUPC" panose="02020603050405020304" pitchFamily="18" charset="-34"/>
                <a:cs typeface="DilleniaUPC" panose="02020603050405020304" pitchFamily="18" charset="-34"/>
              </a:rPr>
              <a:t>ข้อเสนอโครงการประยุกต์ใช้</a:t>
            </a:r>
          </a:p>
          <a:p>
            <a:pPr algn="r"/>
            <a:r>
              <a:rPr lang="th-TH" sz="4000" b="1" dirty="0">
                <a:latin typeface="DilleniaUPC" panose="02020603050405020304" pitchFamily="18" charset="-34"/>
                <a:cs typeface="DilleniaUPC" panose="02020603050405020304" pitchFamily="18" charset="-34"/>
              </a:rPr>
              <a:t>เทคโนโลยีและนวัตกรรมดิจิทัลในชุมชน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A0CF0B-FC35-4562-AD87-5595C4229762}"/>
              </a:ext>
            </a:extLst>
          </p:cNvPr>
          <p:cNvSpPr txBox="1"/>
          <p:nvPr/>
        </p:nvSpPr>
        <p:spPr>
          <a:xfrm>
            <a:off x="10808094" y="1124892"/>
            <a:ext cx="138390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500" b="1" dirty="0">
                <a:latin typeface="DilleniaUPC" panose="02020603050405020304" pitchFamily="18" charset="-34"/>
                <a:cs typeface="DilleniaUPC" panose="02020603050405020304" pitchFamily="18" charset="-34"/>
              </a:rPr>
              <a:t>C2</a:t>
            </a:r>
            <a:endParaRPr lang="th-TH" sz="11500" b="1" dirty="0">
              <a:latin typeface="DilleniaUPC" panose="02020603050405020304" pitchFamily="18" charset="-34"/>
              <a:cs typeface="DilleniaUPC" panose="02020603050405020304" pitchFamily="18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B6C244-6560-440A-8601-28A5F2F8D422}"/>
              </a:ext>
            </a:extLst>
          </p:cNvPr>
          <p:cNvSpPr txBox="1"/>
          <p:nvPr/>
        </p:nvSpPr>
        <p:spPr>
          <a:xfrm>
            <a:off x="613387" y="3050213"/>
            <a:ext cx="112069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th-TH" sz="4800" dirty="0">
                <a:solidFill>
                  <a:prstClr val="black"/>
                </a:solidFill>
                <a:latin typeface="TH SarabunPSK" panose="020B0500040200020003" pitchFamily="34" charset="-34"/>
              </a:rPr>
              <a:t>ชื่อโครงการ “..................” </a:t>
            </a:r>
            <a:endParaRPr lang="en-US" sz="4800" dirty="0">
              <a:solidFill>
                <a:prstClr val="black"/>
              </a:solidFill>
              <a:latin typeface="TH SarabunPSK" panose="020B0500040200020003" pitchFamily="34" charset="-34"/>
            </a:endParaRPr>
          </a:p>
          <a:p>
            <a:pPr algn="ctr" defTabSz="609585"/>
            <a:r>
              <a:rPr lang="th-TH" sz="4800" dirty="0">
                <a:solidFill>
                  <a:prstClr val="black"/>
                </a:solidFill>
                <a:latin typeface="TH SarabunPSK" panose="020B0500040200020003" pitchFamily="34" charset="-34"/>
              </a:rPr>
              <a:t>     ชุมชน.........................อำเภอ........</a:t>
            </a:r>
            <a:r>
              <a:rPr lang="en-US" sz="4800" dirty="0">
                <a:solidFill>
                  <a:prstClr val="black"/>
                </a:solidFill>
                <a:latin typeface="TH SarabunPSK" panose="020B0500040200020003" pitchFamily="34" charset="-34"/>
              </a:rPr>
              <a:t> </a:t>
            </a:r>
            <a:r>
              <a:rPr lang="th-TH" sz="4800" dirty="0">
                <a:solidFill>
                  <a:prstClr val="black"/>
                </a:solidFill>
                <a:latin typeface="TH SarabunPSK" panose="020B0500040200020003" pitchFamily="34" charset="-34"/>
              </a:rPr>
              <a:t>จังหวัด........</a:t>
            </a:r>
            <a:endParaRPr lang="en-US" sz="4800" dirty="0">
              <a:solidFill>
                <a:prstClr val="black"/>
              </a:solidFill>
              <a:latin typeface="TH SarabunPSK" panose="020B0500040200020003" pitchFamily="34" charset="-34"/>
            </a:endParaRPr>
          </a:p>
          <a:p>
            <a:pPr algn="ctr" defTabSz="609585"/>
            <a:r>
              <a:rPr lang="th-TH" sz="4800" dirty="0">
                <a:solidFill>
                  <a:prstClr val="black"/>
                </a:solidFill>
                <a:latin typeface="TH SarabunPSK" panose="020B0500040200020003" pitchFamily="34" charset="-34"/>
              </a:rPr>
              <a:t>หน่วยงานสนับสนุนการพัฒนาโครงการ........................................</a:t>
            </a:r>
            <a:endParaRPr lang="en-US" sz="4800" dirty="0">
              <a:solidFill>
                <a:prstClr val="black"/>
              </a:solidFill>
              <a:latin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87447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E25BC-59D3-4CE7-B91C-60765C121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806DE0-3ABB-4C51-A32A-EECDB2EDCAFB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0055C4-C2A3-483F-B2E6-4A07FE798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984" y="136525"/>
            <a:ext cx="11753945" cy="824643"/>
          </a:xfrm>
          <a:solidFill>
            <a:srgbClr val="F5E401"/>
          </a:solidFill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7 :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แผนการบริหารจัดการเทคโนโลยีและนวัตกรรมดิจิทัล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7225C7-2AB5-4B58-83D8-92A334C3E823}"/>
              </a:ext>
            </a:extLst>
          </p:cNvPr>
          <p:cNvSpPr txBox="1"/>
          <p:nvPr/>
        </p:nvSpPr>
        <p:spPr>
          <a:xfrm>
            <a:off x="255984" y="1339062"/>
            <a:ext cx="5738333" cy="4524315"/>
          </a:xfrm>
          <a:prstGeom prst="rect">
            <a:avLst/>
          </a:prstGeom>
          <a:solidFill>
            <a:srgbClr val="FFF8E5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แผนการหารายได้จากการนำเอาเทคโนโลยีมาใช้ในชุมชน</a:t>
            </a:r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B546FC-8151-43EE-A781-9639AB39454F}"/>
              </a:ext>
            </a:extLst>
          </p:cNvPr>
          <p:cNvSpPr/>
          <p:nvPr/>
        </p:nvSpPr>
        <p:spPr>
          <a:xfrm>
            <a:off x="6271596" y="1339061"/>
            <a:ext cx="5738333" cy="4524315"/>
          </a:xfrm>
          <a:prstGeom prst="rect">
            <a:avLst/>
          </a:prstGeom>
          <a:solidFill>
            <a:srgbClr val="FFF8E5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แผนการบริหารจัดการเทคโนโลยีและนวัตกรรมดิจิทัลในระยะยาว</a:t>
            </a:r>
            <a:b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(แนวทางการดูรักษาซ่อมบำรุง</a:t>
            </a:r>
            <a:r>
              <a:rPr lang="en-US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หรือบริหารระยะยาว)</a:t>
            </a:r>
          </a:p>
          <a:p>
            <a:pPr algn="ctr"/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161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E25BC-59D3-4CE7-B91C-60765C121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806DE0-3ABB-4C51-A32A-EECDB2EDCAFB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0055C4-C2A3-483F-B2E6-4A07FE798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984" y="136525"/>
            <a:ext cx="11753945" cy="824643"/>
          </a:xfrm>
          <a:solidFill>
            <a:srgbClr val="F5E401"/>
          </a:solidFill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8 :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ผลที่คาดว่าจะได้รับของโครงการ</a:t>
            </a:r>
          </a:p>
        </p:txBody>
      </p:sp>
      <p:sp>
        <p:nvSpPr>
          <p:cNvPr id="6" name="Rectangle: Rounded Corners 26">
            <a:extLst>
              <a:ext uri="{FF2B5EF4-FFF2-40B4-BE49-F238E27FC236}">
                <a16:creationId xmlns:a16="http://schemas.microsoft.com/office/drawing/2014/main" id="{A77832A9-BD86-4A25-A6F6-8C896439A3C9}"/>
              </a:ext>
            </a:extLst>
          </p:cNvPr>
          <p:cNvSpPr/>
          <p:nvPr/>
        </p:nvSpPr>
        <p:spPr>
          <a:xfrm>
            <a:off x="449199" y="1266902"/>
            <a:ext cx="5065600" cy="7038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เชิงปริมาณ</a:t>
            </a:r>
            <a:endParaRPr lang="th-TH" sz="3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ectangle: Rounded Corners 26">
            <a:extLst>
              <a:ext uri="{FF2B5EF4-FFF2-40B4-BE49-F238E27FC236}">
                <a16:creationId xmlns:a16="http://schemas.microsoft.com/office/drawing/2014/main" id="{7E4BFCEE-7B5A-485F-8F42-C1A2B8B485F6}"/>
              </a:ext>
            </a:extLst>
          </p:cNvPr>
          <p:cNvSpPr/>
          <p:nvPr/>
        </p:nvSpPr>
        <p:spPr>
          <a:xfrm>
            <a:off x="6296660" y="1266902"/>
            <a:ext cx="5305618" cy="7038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เชิงคุณภาพ</a:t>
            </a:r>
            <a:endParaRPr lang="th-TH" sz="3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9E1461-C91A-467C-8AE4-8010492B3B41}"/>
              </a:ext>
            </a:extLst>
          </p:cNvPr>
          <p:cNvSpPr txBox="1"/>
          <p:nvPr/>
        </p:nvSpPr>
        <p:spPr>
          <a:xfrm>
            <a:off x="449199" y="2230292"/>
            <a:ext cx="5065600" cy="415498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แสดงข้อมูลผลสัมฤทธิ์เชิงปริมาณเป็นจำนวนตัวเลขอย่างชัดเจน เช่น จำนวนรายได้ที่คาดว่าจะเพิ่มขึ้น จำนวนต้นทุนที่จะลดลง จำนวนผลผลิต ผลิตภัณฑ์หรือบริการที่จะเพิ่มขึ้น เป็นต้น</a:t>
            </a:r>
          </a:p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lvl="0" algn="thaiDist">
              <a:buSzPct val="120000"/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AEF53D-67A5-4BF4-A17C-767E2BD506C0}"/>
              </a:ext>
            </a:extLst>
          </p:cNvPr>
          <p:cNvSpPr txBox="1"/>
          <p:nvPr/>
        </p:nvSpPr>
        <p:spPr>
          <a:xfrm>
            <a:off x="6296660" y="2228011"/>
            <a:ext cx="5305618" cy="41549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ข้อมูลของผลสัมฤทธิ์เชิงคุณภาพที่คาดว่าจะเกิดขึ้นภายหลังที่มีการประยุกต์ใช้เทคโนโลยีและนวัตกรรมดิจิทัลในชุมชน ทั้งทางด้านเศรษฐกิจ สังคม สุขภาวะ ความมั่นคงและปลอดภัยในชีวิตและทรัพย์สินของประชาชนในชุมชน</a:t>
            </a:r>
          </a:p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 algn="thaiDist">
              <a:buSzPct val="12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lvl="0" algn="thaiDist">
              <a:buSzPct val="120000"/>
            </a:pP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79432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C74BC29-81FD-459C-B3FE-1F650A767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330" y="5973360"/>
            <a:ext cx="701792" cy="7017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A78DA4-B8BD-4209-967E-99DD5D26E9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00" y="5927560"/>
            <a:ext cx="793393" cy="7933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FD4E9B-88B8-45FC-96FB-C89F8EE583AA}"/>
              </a:ext>
            </a:extLst>
          </p:cNvPr>
          <p:cNvSpPr txBox="1"/>
          <p:nvPr/>
        </p:nvSpPr>
        <p:spPr>
          <a:xfrm>
            <a:off x="973893" y="6177786"/>
            <a:ext cx="3592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+mn-cs"/>
              </a:rPr>
              <a:t>E-mail :: </a:t>
            </a:r>
            <a:r>
              <a:rPr kumimoji="0" lang="en-US" sz="3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dcd@depa.or.th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9D62884-5777-4E85-A8CB-561A20AFA851}"/>
              </a:ext>
            </a:extLst>
          </p:cNvPr>
          <p:cNvSpPr/>
          <p:nvPr/>
        </p:nvSpPr>
        <p:spPr>
          <a:xfrm>
            <a:off x="5208866" y="6136178"/>
            <a:ext cx="54009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+mn-cs"/>
              </a:rPr>
              <a:t>02-026-2333 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Cordia New" panose="020B0304020202020204" pitchFamily="34" charset="-34"/>
              </a:rPr>
              <a:t>ต่อ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+mn-cs"/>
              </a:rPr>
              <a:t>4204 , 4205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957727-12A7-40B8-95E7-CE0382D81A6D}"/>
              </a:ext>
            </a:extLst>
          </p:cNvPr>
          <p:cNvSpPr/>
          <p:nvPr/>
        </p:nvSpPr>
        <p:spPr>
          <a:xfrm>
            <a:off x="0" y="190273"/>
            <a:ext cx="12192000" cy="707886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รายการเอกสารสำคัญต้องมีประกอบการสมัครมาตรการชุมชนฯ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DE4EB45-A817-4592-8D62-3583C1805247}"/>
              </a:ext>
            </a:extLst>
          </p:cNvPr>
          <p:cNvSpPr txBox="1"/>
          <p:nvPr/>
        </p:nvSpPr>
        <p:spPr>
          <a:xfrm>
            <a:off x="973893" y="1429703"/>
            <a:ext cx="98452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หนังสือนำส่งข้อเสนอโครงการ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(เรียนผู้อำนวยการสำนักงานส่งเสริมเศรษฐกิจดิจิทัล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 ลงนามโดยผู้อำนาจ)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เอกสารข้อเสนอโครงการสำหรับ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(DEPA-RA-01-C)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เอกสารรายละเอียดเทคโนโลยี และใบเสนอราคาเทคโนโลยี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เอกสารผลการประชุมของสมาชิกแสดงความต้องการเข้าร่วมโครงการ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สำเนาจดทะเบียนจัดตั้งกลุ่มวิสาหกิจ และรายนามคณะกรรมการ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แผนการประยุกต์ใช้เทคโนโลยีเพื่อการเพิ่มรายได้ หรือลดต้นทุน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แผนการบริหารจัดการเทคโนโลยีและนวัตกรรมดิจิทัลในปัจจุบันและอนาคต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ไฟล์เอกสารนำเสนอ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PowerPoint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(ตามแบบฟอร์มที่สำนักงานกำหนดฯ)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6" name="Picture 15" descr="A close up of text on a white surface&#10;&#10;Description automatically generated">
            <a:extLst>
              <a:ext uri="{FF2B5EF4-FFF2-40B4-BE49-F238E27FC236}">
                <a16:creationId xmlns:a16="http://schemas.microsoft.com/office/drawing/2014/main" id="{3ADB497C-CAAE-494C-A23E-C8AFC11FBBFC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6509" y="190273"/>
            <a:ext cx="965977" cy="707886"/>
          </a:xfrm>
          <a:prstGeom prst="rect">
            <a:avLst/>
          </a:prstGeom>
        </p:spPr>
      </p:pic>
      <p:pic>
        <p:nvPicPr>
          <p:cNvPr id="25" name="Picture 24" descr="A close up of text on a white surface&#10;&#10;Description automatically generated">
            <a:extLst>
              <a:ext uri="{FF2B5EF4-FFF2-40B4-BE49-F238E27FC236}">
                <a16:creationId xmlns:a16="http://schemas.microsoft.com/office/drawing/2014/main" id="{D5D57BD4-0D63-4EE0-AF74-526DCCBF5479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98" y="190273"/>
            <a:ext cx="965977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19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E7800FB-B1F5-4FD9-8B91-C83F7CA9E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399" y="2631654"/>
            <a:ext cx="11034790" cy="15303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ติดต่อขอข้อมูลเพิ่มเติมได้ที่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: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ฝ่ายส่งเสริมและสนับสนุนการพัฒนาชุมชน สำนักงานส่งเสริมเศรษฐกิจดิจิทัล</a:t>
            </a:r>
          </a:p>
          <a:p>
            <a:pPr marL="0" indent="0">
              <a:buNone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ฝ่ายส่งเสริมและสนับสนุนการพัฒนาการพัฒนาชุมชน สำนักงานส่งเสริมเศรษฐกิจดิจิทัล</a:t>
            </a:r>
          </a:p>
          <a:p>
            <a:pPr marL="0" indent="0">
              <a:buNone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เลขที่ 80 ถนนลาดพร้าว ซอยลาดพร้าว 4 แขวงจอมพล เขตจตุจักร กทม 10900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	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C74BC29-81FD-459C-B3FE-1F650A767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95" y="5561668"/>
            <a:ext cx="866570" cy="8665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A78DA4-B8BD-4209-967E-99DD5D26E9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01" y="4628724"/>
            <a:ext cx="771664" cy="771664"/>
          </a:xfrm>
          <a:prstGeom prst="rect">
            <a:avLst/>
          </a:prstGeom>
        </p:spPr>
      </p:pic>
      <p:pic>
        <p:nvPicPr>
          <p:cNvPr id="1028" name="Picture 4" descr="Image result for icon line png">
            <a:extLst>
              <a:ext uri="{FF2B5EF4-FFF2-40B4-BE49-F238E27FC236}">
                <a16:creationId xmlns:a16="http://schemas.microsoft.com/office/drawing/2014/main" id="{1A7D213C-7C91-4669-BC8A-C42114BFC7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4" t="13967" r="14161" b="13921"/>
          <a:stretch/>
        </p:blipFill>
        <p:spPr bwMode="auto">
          <a:xfrm>
            <a:off x="10836602" y="2805989"/>
            <a:ext cx="1153174" cy="115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FD4E9B-88B8-45FC-96FB-C89F8EE583AA}"/>
              </a:ext>
            </a:extLst>
          </p:cNvPr>
          <p:cNvSpPr txBox="1"/>
          <p:nvPr/>
        </p:nvSpPr>
        <p:spPr>
          <a:xfrm>
            <a:off x="1614608" y="4754057"/>
            <a:ext cx="7763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E-mail 	::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dcd@depa.or.th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		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9D62884-5777-4E85-A8CB-561A20AFA851}"/>
              </a:ext>
            </a:extLst>
          </p:cNvPr>
          <p:cNvSpPr/>
          <p:nvPr/>
        </p:nvSpPr>
        <p:spPr>
          <a:xfrm>
            <a:off x="1538279" y="5561668"/>
            <a:ext cx="91562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เบอร์โทรติดต่อ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:: 02-026-2333, 089-2429405, 082-4274455	</a:t>
            </a:r>
            <a:endParaRPr lang="th-TH" sz="3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73E00F-9863-48BB-BA07-CC2FDCDA9CE9}"/>
              </a:ext>
            </a:extLst>
          </p:cNvPr>
          <p:cNvSpPr txBox="1"/>
          <p:nvPr/>
        </p:nvSpPr>
        <p:spPr>
          <a:xfrm>
            <a:off x="1466720" y="-112048"/>
            <a:ext cx="874502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THANK YOU</a:t>
            </a:r>
          </a:p>
        </p:txBody>
      </p:sp>
      <p:pic>
        <p:nvPicPr>
          <p:cNvPr id="16" name="Picture 15" descr="A close up of text on a white surface&#10;&#10;Description automatically generated">
            <a:extLst>
              <a:ext uri="{FF2B5EF4-FFF2-40B4-BE49-F238E27FC236}">
                <a16:creationId xmlns:a16="http://schemas.microsoft.com/office/drawing/2014/main" id="{3ADB497C-CAAE-494C-A23E-C8AFC11FBBFC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989" y="3527984"/>
            <a:ext cx="2012085" cy="1946650"/>
          </a:xfrm>
          <a:prstGeom prst="rect">
            <a:avLst/>
          </a:prstGeom>
        </p:spPr>
      </p:pic>
      <p:sp>
        <p:nvSpPr>
          <p:cNvPr id="13" name="Arrow: Left-Up 12">
            <a:extLst>
              <a:ext uri="{FF2B5EF4-FFF2-40B4-BE49-F238E27FC236}">
                <a16:creationId xmlns:a16="http://schemas.microsoft.com/office/drawing/2014/main" id="{BB7BB2FE-9654-4465-95FA-E27730451B28}"/>
              </a:ext>
            </a:extLst>
          </p:cNvPr>
          <p:cNvSpPr/>
          <p:nvPr/>
        </p:nvSpPr>
        <p:spPr>
          <a:xfrm>
            <a:off x="10855237" y="4100776"/>
            <a:ext cx="846246" cy="761054"/>
          </a:xfrm>
          <a:prstGeom prst="leftUpArrow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0A0E18-21A8-4525-B8E0-B5D170733525}"/>
              </a:ext>
            </a:extLst>
          </p:cNvPr>
          <p:cNvSpPr txBox="1"/>
          <p:nvPr/>
        </p:nvSpPr>
        <p:spPr>
          <a:xfrm>
            <a:off x="757003" y="1613459"/>
            <a:ext cx="10929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*** </a:t>
            </a:r>
            <a:r>
              <a:rPr lang="th-TH" dirty="0">
                <a:solidFill>
                  <a:srgbClr val="FF0000"/>
                </a:solidFill>
              </a:rPr>
              <a:t>หมายเหตุ สามารถเพิ่มสไลด์สาระสำคัญได้ตามความเหมาะสม ซึ่งนำเสนอภายในระยะเวลา </a:t>
            </a:r>
            <a:r>
              <a:rPr lang="en-US" dirty="0">
                <a:solidFill>
                  <a:srgbClr val="FF0000"/>
                </a:solidFill>
              </a:rPr>
              <a:t>7 </a:t>
            </a:r>
            <a:r>
              <a:rPr lang="th-TH" dirty="0">
                <a:solidFill>
                  <a:srgbClr val="FF0000"/>
                </a:solidFill>
              </a:rPr>
              <a:t>นาที</a:t>
            </a:r>
            <a:r>
              <a:rPr lang="en-US" dirty="0">
                <a:solidFill>
                  <a:srgbClr val="FF0000"/>
                </a:solidFill>
              </a:rPr>
              <a:t>***</a:t>
            </a:r>
            <a:endParaRPr lang="th-T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533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38500"/>
              </p:ext>
            </p:extLst>
          </p:nvPr>
        </p:nvGraphicFramePr>
        <p:xfrm>
          <a:off x="219027" y="1106140"/>
          <a:ext cx="11753945" cy="534020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353891">
                  <a:extLst>
                    <a:ext uri="{9D8B030D-6E8A-4147-A177-3AD203B41FA5}">
                      <a16:colId xmlns:a16="http://schemas.microsoft.com/office/drawing/2014/main" val="1361894434"/>
                    </a:ext>
                  </a:extLst>
                </a:gridCol>
                <a:gridCol w="4958682">
                  <a:extLst>
                    <a:ext uri="{9D8B030D-6E8A-4147-A177-3AD203B41FA5}">
                      <a16:colId xmlns:a16="http://schemas.microsoft.com/office/drawing/2014/main" val="3570502423"/>
                    </a:ext>
                  </a:extLst>
                </a:gridCol>
                <a:gridCol w="1465312">
                  <a:extLst>
                    <a:ext uri="{9D8B030D-6E8A-4147-A177-3AD203B41FA5}">
                      <a16:colId xmlns:a16="http://schemas.microsoft.com/office/drawing/2014/main" val="691197727"/>
                    </a:ext>
                  </a:extLst>
                </a:gridCol>
                <a:gridCol w="2976060">
                  <a:extLst>
                    <a:ext uri="{9D8B030D-6E8A-4147-A177-3AD203B41FA5}">
                      <a16:colId xmlns:a16="http://schemas.microsoft.com/office/drawing/2014/main" val="3451708629"/>
                    </a:ext>
                  </a:extLst>
                </a:gridCol>
              </a:tblGrid>
              <a:tr h="225100">
                <a:tc>
                  <a:txBody>
                    <a:bodyPr/>
                    <a:lstStyle/>
                    <a:p>
                      <a:r>
                        <a:rPr lang="th-TH" sz="2000" b="1" dirty="0">
                          <a:cs typeface="+mn-cs"/>
                        </a:rPr>
                        <a:t>เทคโนโลยีดิจิทัลที่ใช้</a:t>
                      </a:r>
                      <a:endParaRPr lang="en-US" sz="2000" b="1" dirty="0"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5E401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en-US" sz="20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FFCF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120777"/>
                  </a:ext>
                </a:extLst>
              </a:tr>
              <a:tr h="392797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>
                          <a:cs typeface="+mn-cs"/>
                        </a:rPr>
                        <a:t>งบประมาณ</a:t>
                      </a:r>
                      <a:r>
                        <a:rPr lang="th-TH" sz="2000" b="1" baseline="0" dirty="0">
                          <a:cs typeface="+mn-cs"/>
                        </a:rPr>
                        <a:t>ที่ใช้</a:t>
                      </a:r>
                      <a:endParaRPr lang="en-US" sz="2000" b="1" dirty="0"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5E40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th-TH" sz="2000" dirty="0">
                          <a:cs typeface="+mn-cs"/>
                        </a:rPr>
                        <a:t>ขอรับการสนับสนุน                  </a:t>
                      </a:r>
                      <a:r>
                        <a:rPr lang="en-US" sz="2000" dirty="0">
                          <a:cs typeface="+mn-cs"/>
                        </a:rPr>
                        <a:t>……………………………………………………… </a:t>
                      </a:r>
                      <a:r>
                        <a:rPr lang="th-TH" sz="2000" dirty="0">
                          <a:cs typeface="+mn-cs"/>
                        </a:rPr>
                        <a:t>บาท</a:t>
                      </a:r>
                    </a:p>
                  </a:txBody>
                  <a:tcPr>
                    <a:solidFill>
                      <a:srgbClr val="FFFC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2000" dirty="0"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000" dirty="0"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1666769"/>
                  </a:ext>
                </a:extLst>
              </a:tr>
              <a:tr h="392797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>
                          <a:cs typeface="+mn-cs"/>
                        </a:rPr>
                        <a:t>ชุมชนสมทบ                            </a:t>
                      </a:r>
                      <a:r>
                        <a:rPr lang="en-US" sz="2000" dirty="0">
                          <a:cs typeface="+mn-cs"/>
                        </a:rPr>
                        <a:t>……………………………………………………… </a:t>
                      </a:r>
                      <a:r>
                        <a:rPr lang="th-TH" sz="2000" dirty="0">
                          <a:cs typeface="+mn-cs"/>
                        </a:rPr>
                        <a:t>บาท</a:t>
                      </a:r>
                    </a:p>
                  </a:txBody>
                  <a:tcPr>
                    <a:solidFill>
                      <a:srgbClr val="FFFC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2000" dirty="0"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000" dirty="0"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4654302"/>
                  </a:ext>
                </a:extLst>
              </a:tr>
              <a:tr h="392797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>
                          <a:cs typeface="+mn-cs"/>
                        </a:rPr>
                        <a:t>รวมงบประมาณทั้งสิ้น         </a:t>
                      </a:r>
                      <a:r>
                        <a:rPr lang="en-US" sz="2000" b="1" dirty="0">
                          <a:cs typeface="+mn-cs"/>
                        </a:rPr>
                        <a:t>……………………………………………………… </a:t>
                      </a:r>
                      <a:r>
                        <a:rPr lang="th-TH" sz="2000" b="1" dirty="0">
                          <a:cs typeface="+mn-cs"/>
                        </a:rPr>
                        <a:t>บาท</a:t>
                      </a:r>
                    </a:p>
                  </a:txBody>
                  <a:tcPr>
                    <a:solidFill>
                      <a:srgbClr val="FFFC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2000" dirty="0"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000" dirty="0"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252367"/>
                  </a:ext>
                </a:extLst>
              </a:tr>
              <a:tr h="3927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>
                          <a:cs typeface="+mn-cs"/>
                        </a:rPr>
                        <a:t>ชุมชนที่รับประโยชน์</a:t>
                      </a:r>
                      <a:endParaRPr lang="en-US" sz="2000" b="1" dirty="0"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5E4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cs typeface="+mn-cs"/>
                        </a:rPr>
                        <a:t>วิสาหกิจ</a:t>
                      </a:r>
                      <a:r>
                        <a:rPr lang="en-US" sz="2000" dirty="0">
                          <a:cs typeface="+mn-cs"/>
                        </a:rPr>
                        <a:t>  …………………………..</a:t>
                      </a:r>
                      <a:endParaRPr lang="en-US" sz="20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FFC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>
                          <a:cs typeface="+mn-cs"/>
                        </a:rPr>
                        <a:t>จำนวนครัวเรือน</a:t>
                      </a:r>
                      <a:endParaRPr lang="en-US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5E40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aseline="0" dirty="0">
                          <a:cs typeface="+mn-cs"/>
                        </a:rPr>
                        <a:t>………. </a:t>
                      </a:r>
                      <a:r>
                        <a:rPr lang="th-TH" sz="2000" baseline="0" dirty="0">
                          <a:cs typeface="+mn-cs"/>
                        </a:rPr>
                        <a:t>ครัวเรือน</a:t>
                      </a:r>
                      <a:endParaRPr lang="en-US" sz="20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FFC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659288"/>
                  </a:ext>
                </a:extLst>
              </a:tr>
              <a:tr h="10238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>
                          <a:cs typeface="+mn-cs"/>
                        </a:rPr>
                        <a:t>ตัวชี้วัดความสำเร็จโครงการ</a:t>
                      </a:r>
                    </a:p>
                    <a:p>
                      <a:endParaRPr lang="en-US" sz="2000" b="1" dirty="0"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5E40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000" dirty="0">
                          <a:cs typeface="+mn-cs"/>
                        </a:rPr>
                        <a:t>ตัวอย่าง เช่น รายได้ของชุมชนเพิ่มขึ้นไม่น้อยกว่าร้อยละ </a:t>
                      </a:r>
                      <a:r>
                        <a:rPr lang="en-US" sz="2000" dirty="0">
                          <a:cs typeface="+mn-cs"/>
                        </a:rPr>
                        <a:t>……………</a:t>
                      </a:r>
                      <a:r>
                        <a:rPr lang="th-TH" sz="2000" dirty="0">
                          <a:cs typeface="+mn-cs"/>
                        </a:rPr>
                        <a:t> / ต้นทุนการผลิตลดลงไม่น้อยกว่าร้อยละ </a:t>
                      </a:r>
                      <a:r>
                        <a:rPr lang="en-US" sz="2000" dirty="0">
                          <a:cs typeface="+mn-cs"/>
                        </a:rPr>
                        <a:t>………</a:t>
                      </a:r>
                      <a:endParaRPr lang="th-TH" sz="2000" dirty="0"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2000" b="0" dirty="0">
                          <a:cs typeface="+mn-cs"/>
                        </a:rPr>
                        <a:t>1. </a:t>
                      </a:r>
                      <a:br>
                        <a:rPr lang="en-US" sz="2000" b="0" dirty="0">
                          <a:cs typeface="+mn-cs"/>
                        </a:rPr>
                      </a:br>
                      <a:r>
                        <a:rPr lang="en-US" sz="2000" b="0" dirty="0">
                          <a:cs typeface="+mn-cs"/>
                        </a:rPr>
                        <a:t>2. </a:t>
                      </a:r>
                      <a:endParaRPr lang="th-TH" sz="2000" b="0" dirty="0"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2000" b="0" dirty="0">
                          <a:cs typeface="+mn-cs"/>
                        </a:rPr>
                        <a:t>3. </a:t>
                      </a:r>
                      <a:endParaRPr lang="th-TH" sz="2000" b="0" dirty="0">
                        <a:cs typeface="+mn-cs"/>
                      </a:endParaRPr>
                    </a:p>
                  </a:txBody>
                  <a:tcPr>
                    <a:solidFill>
                      <a:srgbClr val="FFFC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144610"/>
                  </a:ext>
                </a:extLst>
              </a:tr>
              <a:tr h="10884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>
                          <a:cs typeface="+mn-cs"/>
                        </a:rPr>
                        <a:t>ความยั่งยืนของโครงการ</a:t>
                      </a:r>
                      <a:endParaRPr lang="en-US" sz="2000" b="1" dirty="0">
                        <a:cs typeface="+mn-cs"/>
                      </a:endParaRPr>
                    </a:p>
                    <a:p>
                      <a:endParaRPr lang="th-TH" sz="2000" b="1" baseline="0" dirty="0"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5E40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2000" b="0" dirty="0">
                          <a:cs typeface="+mn-cs"/>
                        </a:rPr>
                        <a:t>1. </a:t>
                      </a:r>
                      <a:br>
                        <a:rPr lang="en-US" sz="2000" b="0" dirty="0">
                          <a:cs typeface="+mn-cs"/>
                        </a:rPr>
                      </a:br>
                      <a:r>
                        <a:rPr lang="en-US" sz="2000" b="0" dirty="0">
                          <a:cs typeface="+mn-cs"/>
                        </a:rPr>
                        <a:t>2. </a:t>
                      </a:r>
                      <a:endParaRPr lang="th-TH" sz="2000" b="0" dirty="0"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2000" b="0" dirty="0">
                          <a:cs typeface="+mn-cs"/>
                        </a:rPr>
                        <a:t>3. </a:t>
                      </a:r>
                      <a:endParaRPr lang="th-TH" sz="2000" b="0" dirty="0">
                        <a:cs typeface="+mn-cs"/>
                      </a:endParaRPr>
                    </a:p>
                  </a:txBody>
                  <a:tcPr>
                    <a:solidFill>
                      <a:srgbClr val="FFFC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688710"/>
                  </a:ext>
                </a:extLst>
              </a:tr>
              <a:tr h="514222">
                <a:tc>
                  <a:txBody>
                    <a:bodyPr/>
                    <a:lstStyle/>
                    <a:p>
                      <a:r>
                        <a:rPr lang="th-TH" sz="2000" b="1" baseline="0" dirty="0">
                          <a:cs typeface="+mn-cs"/>
                        </a:rPr>
                        <a:t>หน่วยงานสนับสนุน</a:t>
                      </a:r>
                      <a:endParaRPr lang="th-TH" sz="2000" b="1" baseline="0" dirty="0"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5E40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b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FFCF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50" b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</a:t>
                      </a:r>
                      <a:r>
                        <a:rPr lang="th-TH" sz="2450" b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อบต.ควนรู </a:t>
                      </a:r>
                      <a:r>
                        <a:rPr lang="en-US" sz="245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</a:t>
                      </a:r>
                      <a:r>
                        <a:rPr lang="en-US" sz="2450" b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50" b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มทร.ศรีวิชัย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50" b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</a:t>
                      </a:r>
                      <a:r>
                        <a:rPr lang="th-TH" sz="2450" b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ม.สงขลานครินทร์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2578864"/>
                  </a:ext>
                </a:extLst>
              </a:tr>
              <a:tr h="445720">
                <a:tc>
                  <a:txBody>
                    <a:bodyPr/>
                    <a:lstStyle/>
                    <a:p>
                      <a:r>
                        <a:rPr lang="th-TH" sz="2000" b="1" baseline="0" dirty="0">
                          <a:cs typeface="+mn-cs"/>
                        </a:rPr>
                        <a:t>ระยะเวลาดำเนินการ</a:t>
                      </a:r>
                      <a:endParaRPr lang="th-TH" sz="2000" b="1" baseline="0" dirty="0"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solidFill>
                      <a:srgbClr val="F5E40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>
                    <a:solidFill>
                      <a:srgbClr val="FFFC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1552819"/>
                  </a:ext>
                </a:extLst>
              </a:tr>
            </a:tbl>
          </a:graphicData>
        </a:graphic>
      </p:graphicFrame>
      <p:sp>
        <p:nvSpPr>
          <p:cNvPr id="27" name="Slide Number Placeholder 3">
            <a:extLst>
              <a:ext uri="{FF2B5EF4-FFF2-40B4-BE49-F238E27FC236}">
                <a16:creationId xmlns:a16="http://schemas.microsoft.com/office/drawing/2014/main" id="{1C5AD1A3-97A3-4EFF-A2DE-26ECE3B59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4806DE0-3ABB-4C51-A32A-EECDB2EDCAFB}" type="slidenum">
              <a:rPr lang="th-TH" smtClean="0"/>
              <a:t>2</a:t>
            </a:fld>
            <a:endParaRPr lang="th-TH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046B71-CF08-42F5-B265-7F571BEE5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27" y="140053"/>
            <a:ext cx="11753945" cy="824643"/>
          </a:xfrm>
          <a:solidFill>
            <a:srgbClr val="F5E401"/>
          </a:solidFill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ภาพรวมโครงการ</a:t>
            </a:r>
          </a:p>
        </p:txBody>
      </p:sp>
    </p:spTree>
    <p:extLst>
      <p:ext uri="{BB962C8B-B14F-4D97-AF65-F5344CB8AC3E}">
        <p14:creationId xmlns:p14="http://schemas.microsoft.com/office/powerpoint/2010/main" val="314293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5AD1A3-97A3-4EFF-A2DE-26ECE3B59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fld>
            <a:endParaRPr lang="th-TH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9D9087-90D0-4160-AFF2-0989F74822BD}"/>
              </a:ext>
            </a:extLst>
          </p:cNvPr>
          <p:cNvSpPr txBox="1"/>
          <p:nvPr/>
        </p:nvSpPr>
        <p:spPr>
          <a:xfrm>
            <a:off x="219027" y="1101290"/>
            <a:ext cx="11753945" cy="2554545"/>
          </a:xfrm>
          <a:prstGeom prst="rect">
            <a:avLst/>
          </a:prstGeom>
          <a:solidFill>
            <a:srgbClr val="FFF8E5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ข้อมูลลักษณะชุมชน</a:t>
            </a:r>
            <a:b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(อธิบายเกี่ยวกับจุดเด่นของชุมชน)</a:t>
            </a:r>
          </a:p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6BD5A2-A771-45A7-8A49-69D25B6D2843}"/>
              </a:ext>
            </a:extLst>
          </p:cNvPr>
          <p:cNvSpPr txBox="1"/>
          <p:nvPr/>
        </p:nvSpPr>
        <p:spPr>
          <a:xfrm>
            <a:off x="219027" y="3732514"/>
            <a:ext cx="11753945" cy="2985433"/>
          </a:xfrm>
          <a:prstGeom prst="rect">
            <a:avLst/>
          </a:prstGeom>
          <a:solidFill>
            <a:srgbClr val="FFF8E5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ข้อมูลผลิตภัณฑ์และผลการดำเนินงานของวิสาหกิจในช่วงที่ผ่านมา</a:t>
            </a:r>
            <a:b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(ผลิตภัณฑ์ ผลประกอบการ การดำเนินงานวิสาหกิจ)</a:t>
            </a:r>
          </a:p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1C2B5A2-86F2-4DCD-B0DC-6FD39C64D64E}"/>
              </a:ext>
            </a:extLst>
          </p:cNvPr>
          <p:cNvSpPr/>
          <p:nvPr/>
        </p:nvSpPr>
        <p:spPr>
          <a:xfrm>
            <a:off x="348429" y="136525"/>
            <a:ext cx="11495141" cy="70359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ข้อมูลชุมชน (พอสังเขป)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75A459-5B83-428E-A138-A91C79E0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27" y="140053"/>
            <a:ext cx="11753945" cy="824643"/>
          </a:xfrm>
          <a:solidFill>
            <a:srgbClr val="F5E401"/>
          </a:solidFill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ข้อมูลชุมชน</a:t>
            </a:r>
          </a:p>
        </p:txBody>
      </p:sp>
    </p:spTree>
    <p:extLst>
      <p:ext uri="{BB962C8B-B14F-4D97-AF65-F5344CB8AC3E}">
        <p14:creationId xmlns:p14="http://schemas.microsoft.com/office/powerpoint/2010/main" val="2292120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CCBB5C-5CDB-40D0-93E4-CE65DF1FF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806DE0-3ABB-4C51-A32A-EECDB2EDCAFB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04F05E-CEFD-442A-905A-82D28748AE6F}"/>
              </a:ext>
            </a:extLst>
          </p:cNvPr>
          <p:cNvSpPr/>
          <p:nvPr/>
        </p:nvSpPr>
        <p:spPr>
          <a:xfrm>
            <a:off x="219026" y="1248707"/>
            <a:ext cx="11753945" cy="510764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897E88-6A2E-428E-AB8A-0E03CDCCB36E}"/>
              </a:ext>
            </a:extLst>
          </p:cNvPr>
          <p:cNvSpPr/>
          <p:nvPr/>
        </p:nvSpPr>
        <p:spPr>
          <a:xfrm>
            <a:off x="535145" y="1575646"/>
            <a:ext cx="11158951" cy="450142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D5903-D6B1-46A8-8582-FD332516C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27" y="241173"/>
            <a:ext cx="11753945" cy="824643"/>
          </a:xfrm>
          <a:solidFill>
            <a:srgbClr val="F5E401"/>
          </a:solidFill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 :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ข้อมูลชุมชน (ภาพประกอบ)</a:t>
            </a:r>
          </a:p>
        </p:txBody>
      </p:sp>
    </p:spTree>
    <p:extLst>
      <p:ext uri="{BB962C8B-B14F-4D97-AF65-F5344CB8AC3E}">
        <p14:creationId xmlns:p14="http://schemas.microsoft.com/office/powerpoint/2010/main" val="2966772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E25BC-59D3-4CE7-B91C-60765C121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5</a:t>
            </a:fld>
            <a:endParaRPr lang="th-TH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0055C4-C2A3-483F-B2E6-4A07FE798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984" y="136525"/>
            <a:ext cx="11753945" cy="824643"/>
          </a:xfrm>
          <a:solidFill>
            <a:srgbClr val="F5E401"/>
          </a:solidFill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ข้อมูลเทคโนโลยีและนวัตกรรมดิจิทัล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87AA9-10E3-489F-9DEA-D1D9E4996045}"/>
              </a:ext>
            </a:extLst>
          </p:cNvPr>
          <p:cNvSpPr txBox="1"/>
          <p:nvPr/>
        </p:nvSpPr>
        <p:spPr>
          <a:xfrm>
            <a:off x="255984" y="1162812"/>
            <a:ext cx="11753944" cy="3416320"/>
          </a:xfrm>
          <a:prstGeom prst="rect">
            <a:avLst/>
          </a:prstGeom>
          <a:solidFill>
            <a:srgbClr val="FFF8E5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คุณสมบัติของเทคโนโลยีและนวัตกรรมดิจิทัลที่เสนอ (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Spec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57D32-0ECE-4418-A784-FC5BA9571E94}"/>
              </a:ext>
            </a:extLst>
          </p:cNvPr>
          <p:cNvSpPr txBox="1"/>
          <p:nvPr/>
        </p:nvSpPr>
        <p:spPr>
          <a:xfrm>
            <a:off x="255984" y="4793497"/>
            <a:ext cx="11807281" cy="1754326"/>
          </a:xfrm>
          <a:prstGeom prst="rect">
            <a:avLst/>
          </a:prstGeom>
          <a:solidFill>
            <a:srgbClr val="FFF8E5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บริษัทผู้จำหน่ายเทคโนโลยีและนวัตกรรมดิจิทัลที่เสนอ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endParaRPr lang="th-TH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0431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CCBB5C-5CDB-40D0-93E4-CE65DF1FF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806DE0-3ABB-4C51-A32A-EECDB2EDCAFB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04F05E-CEFD-442A-905A-82D28748AE6F}"/>
              </a:ext>
            </a:extLst>
          </p:cNvPr>
          <p:cNvSpPr/>
          <p:nvPr/>
        </p:nvSpPr>
        <p:spPr>
          <a:xfrm>
            <a:off x="217134" y="1248707"/>
            <a:ext cx="5689549" cy="510764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897E88-6A2E-428E-AB8A-0E03CDCCB36E}"/>
              </a:ext>
            </a:extLst>
          </p:cNvPr>
          <p:cNvSpPr/>
          <p:nvPr/>
        </p:nvSpPr>
        <p:spPr>
          <a:xfrm>
            <a:off x="466993" y="1496133"/>
            <a:ext cx="5218192" cy="459229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solidFill>
                  <a:schemeClr val="tx1"/>
                </a:solidFill>
                <a:latin typeface="Calibri" panose="020F0502020204030204"/>
                <a:cs typeface="Cordia New" panose="020B0304020202020204" pitchFamily="34" charset="-34"/>
              </a:rPr>
              <a:t>ใบเสนอราคา</a:t>
            </a:r>
            <a:br>
              <a:rPr lang="th-TH" dirty="0">
                <a:solidFill>
                  <a:schemeClr val="tx1"/>
                </a:solidFill>
                <a:latin typeface="Calibri" panose="020F0502020204030204"/>
                <a:cs typeface="Cordia New" panose="020B0304020202020204" pitchFamily="34" charset="-34"/>
              </a:rPr>
            </a:br>
            <a:r>
              <a:rPr lang="th-TH" dirty="0">
                <a:solidFill>
                  <a:schemeClr val="tx1"/>
                </a:solidFill>
                <a:latin typeface="Calibri" panose="020F0502020204030204"/>
                <a:cs typeface="Cordia New" panose="020B0304020202020204" pitchFamily="34" charset="-34"/>
              </a:rPr>
              <a:t>(แสดงรายละเอียดค่าเทคโนโลยี)</a:t>
            </a: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cs typeface="Cordia New" panose="020B0304020202020204" pitchFamily="34" charset="-34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D5903-D6B1-46A8-8582-FD332516C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27" y="241173"/>
            <a:ext cx="11753945" cy="824643"/>
          </a:xfrm>
          <a:solidFill>
            <a:srgbClr val="F5E401"/>
          </a:solidFill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ข้อมูลเทคโนโลยีและนวัตกรรมดิจิทัล (ต่อ)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892E284-E2C8-4AF4-9568-3876A24AA01A}"/>
              </a:ext>
            </a:extLst>
          </p:cNvPr>
          <p:cNvSpPr/>
          <p:nvPr/>
        </p:nvSpPr>
        <p:spPr>
          <a:xfrm>
            <a:off x="6283423" y="1248707"/>
            <a:ext cx="5689549" cy="510764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D977E0-F475-4091-A604-93724DC17DA9}"/>
              </a:ext>
            </a:extLst>
          </p:cNvPr>
          <p:cNvSpPr/>
          <p:nvPr/>
        </p:nvSpPr>
        <p:spPr>
          <a:xfrm>
            <a:off x="6533282" y="1496133"/>
            <a:ext cx="5218192" cy="459229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cs typeface="Cordia New" panose="020B0304020202020204" pitchFamily="34" charset="-34"/>
              </a:rPr>
              <a:t>ภาพตัวอย่างแสดงลักษณะ/คุณสมบัติเทคโนโลยี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solidFill>
                  <a:schemeClr val="tx1"/>
                </a:solidFill>
                <a:latin typeface="Calibri" panose="020F0502020204030204"/>
                <a:cs typeface="Cordia New" panose="020B0304020202020204" pitchFamily="34" charset="-34"/>
              </a:rPr>
              <a:t>หรือแสดงแผนผังการทำงานเทคโนโลยี</a:t>
            </a: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568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E25BC-59D3-4CE7-B91C-60765C121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806DE0-3ABB-4C51-A32A-EECDB2EDCAFB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0055C4-C2A3-483F-B2E6-4A07FE798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984" y="136525"/>
            <a:ext cx="11753945" cy="824643"/>
          </a:xfrm>
          <a:solidFill>
            <a:srgbClr val="F5E401"/>
          </a:solidFill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 :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ความคุ้มค่าในการลงทุน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7225C7-2AB5-4B58-83D8-92A334C3E823}"/>
              </a:ext>
            </a:extLst>
          </p:cNvPr>
          <p:cNvSpPr txBox="1"/>
          <p:nvPr/>
        </p:nvSpPr>
        <p:spPr>
          <a:xfrm>
            <a:off x="301420" y="1339060"/>
            <a:ext cx="5738333" cy="4524315"/>
          </a:xfrm>
          <a:prstGeom prst="rect">
            <a:avLst/>
          </a:prstGeom>
          <a:solidFill>
            <a:srgbClr val="FFF8E5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ก่อน</a:t>
            </a:r>
            <a:r>
              <a:rPr lang="th-TH" sz="24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นำ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เทคโนโลยีมาใช้ในชุมชน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B546FC-8151-43EE-A781-9639AB39454F}"/>
              </a:ext>
            </a:extLst>
          </p:cNvPr>
          <p:cNvSpPr/>
          <p:nvPr/>
        </p:nvSpPr>
        <p:spPr>
          <a:xfrm>
            <a:off x="6271596" y="1339061"/>
            <a:ext cx="5738333" cy="4524315"/>
          </a:xfrm>
          <a:prstGeom prst="rect">
            <a:avLst/>
          </a:prstGeom>
          <a:solidFill>
            <a:srgbClr val="FFF8E5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หลัง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นำเทคโนโลยีมาใช้ในชุมชน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24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876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4CBC11-8D27-4969-8B01-4C3DE08E6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6DE0-3ABB-4C51-A32A-EECDB2EDCAFB}" type="slidenum">
              <a:rPr lang="th-TH" smtClean="0"/>
              <a:t>8</a:t>
            </a:fld>
            <a:endParaRPr lang="th-TH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DACA440B-38C8-4ACD-AA4D-65A090EC1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613" y="36433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5D939C4A-21B2-41AB-99EA-C3AF4A9A2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700184"/>
              </p:ext>
            </p:extLst>
          </p:nvPr>
        </p:nvGraphicFramePr>
        <p:xfrm>
          <a:off x="219026" y="1469289"/>
          <a:ext cx="11753945" cy="3937600"/>
        </p:xfrm>
        <a:graphic>
          <a:graphicData uri="http://schemas.openxmlformats.org/drawingml/2006/table">
            <a:tbl>
              <a:tblPr firstRow="1" firstCol="1" bandRow="1"/>
              <a:tblGrid>
                <a:gridCol w="5348078">
                  <a:extLst>
                    <a:ext uri="{9D8B030D-6E8A-4147-A177-3AD203B41FA5}">
                      <a16:colId xmlns:a16="http://schemas.microsoft.com/office/drawing/2014/main" val="3783352386"/>
                    </a:ext>
                  </a:extLst>
                </a:gridCol>
                <a:gridCol w="534541">
                  <a:extLst>
                    <a:ext uri="{9D8B030D-6E8A-4147-A177-3AD203B41FA5}">
                      <a16:colId xmlns:a16="http://schemas.microsoft.com/office/drawing/2014/main" val="1059280030"/>
                    </a:ext>
                  </a:extLst>
                </a:gridCol>
                <a:gridCol w="533529">
                  <a:extLst>
                    <a:ext uri="{9D8B030D-6E8A-4147-A177-3AD203B41FA5}">
                      <a16:colId xmlns:a16="http://schemas.microsoft.com/office/drawing/2014/main" val="3383726711"/>
                    </a:ext>
                  </a:extLst>
                </a:gridCol>
                <a:gridCol w="534783">
                  <a:extLst>
                    <a:ext uri="{9D8B030D-6E8A-4147-A177-3AD203B41FA5}">
                      <a16:colId xmlns:a16="http://schemas.microsoft.com/office/drawing/2014/main" val="2903590852"/>
                    </a:ext>
                  </a:extLst>
                </a:gridCol>
                <a:gridCol w="533529">
                  <a:extLst>
                    <a:ext uri="{9D8B030D-6E8A-4147-A177-3AD203B41FA5}">
                      <a16:colId xmlns:a16="http://schemas.microsoft.com/office/drawing/2014/main" val="3591106216"/>
                    </a:ext>
                  </a:extLst>
                </a:gridCol>
                <a:gridCol w="533529">
                  <a:extLst>
                    <a:ext uri="{9D8B030D-6E8A-4147-A177-3AD203B41FA5}">
                      <a16:colId xmlns:a16="http://schemas.microsoft.com/office/drawing/2014/main" val="387017039"/>
                    </a:ext>
                  </a:extLst>
                </a:gridCol>
                <a:gridCol w="533529">
                  <a:extLst>
                    <a:ext uri="{9D8B030D-6E8A-4147-A177-3AD203B41FA5}">
                      <a16:colId xmlns:a16="http://schemas.microsoft.com/office/drawing/2014/main" val="4258553340"/>
                    </a:ext>
                  </a:extLst>
                </a:gridCol>
                <a:gridCol w="534783">
                  <a:extLst>
                    <a:ext uri="{9D8B030D-6E8A-4147-A177-3AD203B41FA5}">
                      <a16:colId xmlns:a16="http://schemas.microsoft.com/office/drawing/2014/main" val="884358927"/>
                    </a:ext>
                  </a:extLst>
                </a:gridCol>
                <a:gridCol w="533529">
                  <a:extLst>
                    <a:ext uri="{9D8B030D-6E8A-4147-A177-3AD203B41FA5}">
                      <a16:colId xmlns:a16="http://schemas.microsoft.com/office/drawing/2014/main" val="3281002162"/>
                    </a:ext>
                  </a:extLst>
                </a:gridCol>
                <a:gridCol w="533529">
                  <a:extLst>
                    <a:ext uri="{9D8B030D-6E8A-4147-A177-3AD203B41FA5}">
                      <a16:colId xmlns:a16="http://schemas.microsoft.com/office/drawing/2014/main" val="2986206028"/>
                    </a:ext>
                  </a:extLst>
                </a:gridCol>
                <a:gridCol w="533529">
                  <a:extLst>
                    <a:ext uri="{9D8B030D-6E8A-4147-A177-3AD203B41FA5}">
                      <a16:colId xmlns:a16="http://schemas.microsoft.com/office/drawing/2014/main" val="1307050187"/>
                    </a:ext>
                  </a:extLst>
                </a:gridCol>
                <a:gridCol w="534783">
                  <a:extLst>
                    <a:ext uri="{9D8B030D-6E8A-4147-A177-3AD203B41FA5}">
                      <a16:colId xmlns:a16="http://schemas.microsoft.com/office/drawing/2014/main" val="4085346509"/>
                    </a:ext>
                  </a:extLst>
                </a:gridCol>
                <a:gridCol w="532274">
                  <a:extLst>
                    <a:ext uri="{9D8B030D-6E8A-4147-A177-3AD203B41FA5}">
                      <a16:colId xmlns:a16="http://schemas.microsoft.com/office/drawing/2014/main" val="4016771359"/>
                    </a:ext>
                  </a:extLst>
                </a:gridCol>
              </a:tblGrid>
              <a:tr h="492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รายละเอียดการดำเนินงาน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เดือนที่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8106484"/>
                  </a:ext>
                </a:extLst>
              </a:tr>
              <a:tr h="49220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XX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XX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XX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XX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085309"/>
                  </a:ext>
                </a:extLst>
              </a:tr>
              <a:tr h="49220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102338"/>
                  </a:ext>
                </a:extLst>
              </a:tr>
              <a:tr h="49220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757613"/>
                  </a:ext>
                </a:extLst>
              </a:tr>
              <a:tr h="49220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2797358"/>
                  </a:ext>
                </a:extLst>
              </a:tr>
              <a:tr h="49220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2132975"/>
                  </a:ext>
                </a:extLst>
              </a:tr>
              <a:tr h="49220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068336"/>
                  </a:ext>
                </a:extLst>
              </a:tr>
              <a:tr h="492200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452329"/>
                  </a:ext>
                </a:extLst>
              </a:tr>
            </a:tbl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31DECB0C-6113-470A-B46D-766CE374F71E}"/>
              </a:ext>
            </a:extLst>
          </p:cNvPr>
          <p:cNvSpPr/>
          <p:nvPr/>
        </p:nvSpPr>
        <p:spPr>
          <a:xfrm>
            <a:off x="219026" y="6338857"/>
            <a:ext cx="97994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alt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หมายเหตุ ดำเนินการติดตั้งเทคโนโลยีแล้วเสร็จและจัดการอบรม ภายในไม่เกิน </a:t>
            </a:r>
            <a:r>
              <a:rPr lang="en-US" alt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</a:t>
            </a:r>
            <a:r>
              <a:rPr lang="th-TH" alt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เดือนนับตั้งแต่ลงนามสัญญา และระยะเวลารวมไม่เกิน </a:t>
            </a:r>
            <a:r>
              <a:rPr lang="en-US" alt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</a:t>
            </a:r>
            <a:r>
              <a:rPr lang="th-TH" alt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ปี</a:t>
            </a:r>
            <a:endParaRPr lang="en-US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EE415F7-7EE5-4AC4-91E9-388DAE431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26" y="288935"/>
            <a:ext cx="11753945" cy="824643"/>
          </a:xfrm>
          <a:solidFill>
            <a:srgbClr val="F5E401"/>
          </a:solidFill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 จำนวน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……………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เดือน</a:t>
            </a:r>
          </a:p>
        </p:txBody>
      </p:sp>
    </p:spTree>
    <p:extLst>
      <p:ext uri="{BB962C8B-B14F-4D97-AF65-F5344CB8AC3E}">
        <p14:creationId xmlns:p14="http://schemas.microsoft.com/office/powerpoint/2010/main" val="1530654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B7C9C80-14D8-4B5E-9A28-15E96560ADD2}"/>
              </a:ext>
            </a:extLst>
          </p:cNvPr>
          <p:cNvSpPr/>
          <p:nvPr/>
        </p:nvSpPr>
        <p:spPr>
          <a:xfrm>
            <a:off x="186639" y="1182492"/>
            <a:ext cx="5909361" cy="6093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th-TH" b="1" dirty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วงเงินขอรับการสนับสนุนจาก </a:t>
            </a:r>
            <a:r>
              <a:rPr lang="en-US" b="1" dirty="0" err="1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depa</a:t>
            </a:r>
            <a:r>
              <a:rPr lang="en-US" b="1" dirty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................. </a:t>
            </a:r>
            <a:r>
              <a:rPr lang="th-TH" b="1" dirty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บาท </a:t>
            </a:r>
            <a:endParaRPr lang="en-US" sz="1800" b="1" u="sng" dirty="0">
              <a:solidFill>
                <a:srgbClr val="FF0000"/>
              </a:solidFill>
              <a:latin typeface="TH SarabunPSK" panose="020B0500040200020003" pitchFamily="34" charset="-34"/>
              <a:ea typeface="Arial" panose="020B060402020202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111D83B-8817-4E81-818B-BF624DAF99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945185"/>
              </p:ext>
            </p:extLst>
          </p:nvPr>
        </p:nvGraphicFramePr>
        <p:xfrm>
          <a:off x="186640" y="2003227"/>
          <a:ext cx="11753944" cy="4088395"/>
        </p:xfrm>
        <a:graphic>
          <a:graphicData uri="http://schemas.openxmlformats.org/drawingml/2006/table">
            <a:tbl>
              <a:tblPr firstRow="1" firstCol="1" bandRow="1"/>
              <a:tblGrid>
                <a:gridCol w="4714321">
                  <a:extLst>
                    <a:ext uri="{9D8B030D-6E8A-4147-A177-3AD203B41FA5}">
                      <a16:colId xmlns:a16="http://schemas.microsoft.com/office/drawing/2014/main" val="2870953432"/>
                    </a:ext>
                  </a:extLst>
                </a:gridCol>
                <a:gridCol w="2346541">
                  <a:extLst>
                    <a:ext uri="{9D8B030D-6E8A-4147-A177-3AD203B41FA5}">
                      <a16:colId xmlns:a16="http://schemas.microsoft.com/office/drawing/2014/main" val="2043192636"/>
                    </a:ext>
                  </a:extLst>
                </a:gridCol>
                <a:gridCol w="2346541">
                  <a:extLst>
                    <a:ext uri="{9D8B030D-6E8A-4147-A177-3AD203B41FA5}">
                      <a16:colId xmlns:a16="http://schemas.microsoft.com/office/drawing/2014/main" val="2202220432"/>
                    </a:ext>
                  </a:extLst>
                </a:gridCol>
                <a:gridCol w="2346541">
                  <a:extLst>
                    <a:ext uri="{9D8B030D-6E8A-4147-A177-3AD203B41FA5}">
                      <a16:colId xmlns:a16="http://schemas.microsoft.com/office/drawing/2014/main" val="2192393609"/>
                    </a:ext>
                  </a:extLst>
                </a:gridCol>
              </a:tblGrid>
              <a:tr h="424225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รายการที่ใช้ไปของเงินงบประมาณ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E401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แหล่งที่มาของเงินทุน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E40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E4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276685"/>
                  </a:ext>
                </a:extLst>
              </a:tr>
              <a:tr h="36585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ชุมชน</a:t>
                      </a:r>
                      <a:endParaRPr lang="en-US" sz="2400" b="1" strike="sng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E40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depa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152595"/>
                  </a:ext>
                </a:extLst>
              </a:tr>
              <a:tr h="4584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en-US" sz="2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5952047"/>
                  </a:ext>
                </a:extLst>
              </a:tr>
              <a:tr h="3753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    </a:t>
                      </a:r>
                      <a:endParaRPr lang="en-US" sz="2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5544015"/>
                  </a:ext>
                </a:extLst>
              </a:tr>
              <a:tr h="3753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   </a:t>
                      </a:r>
                      <a:endParaRPr lang="en-US" sz="2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9458931"/>
                  </a:ext>
                </a:extLst>
              </a:tr>
              <a:tr h="3753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US" sz="2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758392"/>
                  </a:ext>
                </a:extLst>
              </a:tr>
              <a:tr h="3753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US" sz="2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0004228"/>
                  </a:ext>
                </a:extLst>
              </a:tr>
              <a:tr h="3753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th-TH" sz="2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    </a:t>
                      </a:r>
                      <a:endParaRPr lang="en-US" sz="2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0" eaLnBrk="1" fontAlgn="b" latinLnBrk="0" hangingPunct="1"/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endParaRPr lang="th-TH" sz="2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3726521"/>
                  </a:ext>
                </a:extLst>
              </a:tr>
              <a:tr h="4656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US" sz="2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ordia New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0" eaLnBrk="1" fontAlgn="b" latinLnBrk="0" hangingPunct="1">
                        <a:spcAft>
                          <a:spcPts val="0"/>
                        </a:spcAft>
                      </a:pPr>
                      <a:endParaRPr lang="en-US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ordia New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982605"/>
                  </a:ext>
                </a:extLst>
              </a:tr>
              <a:tr h="4973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th-TH" sz="24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 อัตราส่วนเงินโครงการของ ผู้เสนอโครงการ 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depa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E40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E40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E4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899754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FE157F62-7E5F-4A29-B52F-550A44393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639" y="227682"/>
            <a:ext cx="11753945" cy="824643"/>
          </a:xfrm>
          <a:solidFill>
            <a:srgbClr val="F5E401"/>
          </a:solidFill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วงเงินโครงการทั้งสิ้น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.................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บาท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583FB4-C2EF-4615-864E-431435B78C17}"/>
              </a:ext>
            </a:extLst>
          </p:cNvPr>
          <p:cNvSpPr/>
          <p:nvPr/>
        </p:nvSpPr>
        <p:spPr>
          <a:xfrm>
            <a:off x="6344005" y="1182492"/>
            <a:ext cx="5596579" cy="6093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th-TH" b="1" dirty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วงเงินชุมชนสมทบ </a:t>
            </a:r>
            <a:r>
              <a:rPr lang="en-US" b="1" dirty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................. </a:t>
            </a:r>
            <a:r>
              <a:rPr lang="th-TH" b="1" dirty="0">
                <a:latin typeface="TH SarabunPSK" panose="020B0500040200020003" pitchFamily="34" charset="-34"/>
                <a:ea typeface="TH SarabunPSK" panose="020B0500040200020003" pitchFamily="34" charset="-34"/>
                <a:cs typeface="TH SarabunPSK" panose="020B0500040200020003" pitchFamily="34" charset="-34"/>
              </a:rPr>
              <a:t>บาท </a:t>
            </a:r>
            <a:endParaRPr lang="en-US" sz="1800" b="1" u="sng" dirty="0">
              <a:solidFill>
                <a:srgbClr val="FF0000"/>
              </a:solidFill>
              <a:latin typeface="TH SarabunPSK" panose="020B0500040200020003" pitchFamily="34" charset="-34"/>
              <a:ea typeface="Arial" panose="020B060402020202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54645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.pptx" id="{6442553B-2593-4F6E-938A-8055DDEC8D03}" vid="{B4D32407-E9B6-4E59-921F-1447FA813D4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2833</TotalTime>
  <Words>782</Words>
  <Application>Microsoft Office PowerPoint</Application>
  <PresentationFormat>Widescreen</PresentationFormat>
  <Paragraphs>249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DilleniaUPC</vt:lpstr>
      <vt:lpstr>TH SarabunPSK</vt:lpstr>
      <vt:lpstr>Wingdings</vt:lpstr>
      <vt:lpstr>Office Theme</vt:lpstr>
      <vt:lpstr>1_Office Theme</vt:lpstr>
      <vt:lpstr>PowerPoint Presentation</vt:lpstr>
      <vt:lpstr>ส่วนที่ 1 : ภาพรวมโครงการ</vt:lpstr>
      <vt:lpstr>ส่วนที่ 2 : ข้อมูลชุมชน</vt:lpstr>
      <vt:lpstr>ส่วนที่ 2 : ข้อมูลชุมชน (ภาพประกอบ)</vt:lpstr>
      <vt:lpstr>ส่วนที่ 3 : ข้อมูลเทคโนโลยีและนวัตกรรมดิจิทัล</vt:lpstr>
      <vt:lpstr>ส่วนที่ 3 : ข้อมูลเทคโนโลยีและนวัตกรรมดิจิทัล (ต่อ)</vt:lpstr>
      <vt:lpstr>ส่วนที่ 4 : ความคุ้มค่าในการลงทุน</vt:lpstr>
      <vt:lpstr>ส่วนที่ 5 : แผนการดำเนินงาน จำนวน …………… เดือน</vt:lpstr>
      <vt:lpstr>ส่วนที่ 6 : วงเงินโครงการทั้งสิ้น ................. บาท </vt:lpstr>
      <vt:lpstr>ส่วนที่ 7 : แผนการบริหารจัดการเทคโนโลยีและนวัตกรรมดิจิทัล</vt:lpstr>
      <vt:lpstr>ส่วนที่ 8 : ผลที่คาดว่าจะได้รับของโครงการ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depa Digital Transformation Funds</dc:title>
  <dc:creator>??????? ????????????</dc:creator>
  <cp:lastModifiedBy>Boonthawee Duangnirach</cp:lastModifiedBy>
  <cp:revision>237</cp:revision>
  <dcterms:created xsi:type="dcterms:W3CDTF">2018-08-01T04:38:14Z</dcterms:created>
  <dcterms:modified xsi:type="dcterms:W3CDTF">2020-02-24T06:37:51Z</dcterms:modified>
</cp:coreProperties>
</file>